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6" r:id="rId2"/>
    <p:sldId id="307" r:id="rId3"/>
    <p:sldId id="301" r:id="rId4"/>
    <p:sldId id="277" r:id="rId5"/>
    <p:sldId id="310" r:id="rId6"/>
    <p:sldId id="313" r:id="rId7"/>
    <p:sldId id="311" r:id="rId8"/>
    <p:sldId id="302" r:id="rId9"/>
    <p:sldId id="315" r:id="rId10"/>
    <p:sldId id="318" r:id="rId11"/>
    <p:sldId id="325" r:id="rId12"/>
    <p:sldId id="317" r:id="rId13"/>
    <p:sldId id="316" r:id="rId14"/>
    <p:sldId id="319" r:id="rId15"/>
    <p:sldId id="320" r:id="rId16"/>
    <p:sldId id="323" r:id="rId17"/>
    <p:sldId id="321" r:id="rId18"/>
    <p:sldId id="322" r:id="rId19"/>
    <p:sldId id="324" r:id="rId20"/>
    <p:sldId id="299" r:id="rId21"/>
    <p:sldId id="304" r:id="rId22"/>
    <p:sldId id="284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3" autoAdjust="0"/>
    <p:restoredTop sz="91837" autoAdjust="0"/>
  </p:normalViewPr>
  <p:slideViewPr>
    <p:cSldViewPr>
      <p:cViewPr>
        <p:scale>
          <a:sx n="50" d="100"/>
          <a:sy n="50" d="100"/>
        </p:scale>
        <p:origin x="-1764" y="-32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19C9D-E1AA-4277-B53A-820CE04AEC1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7061B-03AF-4E14-83BE-AD91DC4E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87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7061B-03AF-4E14-83BE-AD91DC4ED6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64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ntinterface.com/Dashboard/Applican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ntinterface.com/Dashboard/Applican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anva.com/design/DAFy8toDjiU/AQVWxX13aSzBIWUIRAIYtA/edi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ANACP Youth Volunteer training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/>
            </a:r>
            <a:br>
              <a:rPr lang="en-US" dirty="0">
                <a:latin typeface="Arial Black" panose="020B0A04020102020204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276872"/>
            <a:ext cx="6400800" cy="1752600"/>
          </a:xfrm>
        </p:spPr>
        <p:txBody>
          <a:bodyPr>
            <a:normAutofit fontScale="40000" lnSpcReduction="20000"/>
          </a:bodyPr>
          <a:lstStyle/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sz="7000" b="1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en-US" sz="7000" b="1" dirty="0">
                <a:solidFill>
                  <a:srgbClr val="7030A0"/>
                </a:solidFill>
                <a:latin typeface="Arial Black" panose="020B0A04020102020204" pitchFamily="34" charset="0"/>
              </a:rPr>
              <a:t>CME </a:t>
            </a:r>
            <a:r>
              <a:rPr lang="en-US" sz="7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pre-activity, post-activity documents</a:t>
            </a:r>
          </a:p>
          <a:p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31640" y="465313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sz="7000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3/3/2024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Dr. Tao 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88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Time of the Lecture</a:t>
            </a:r>
          </a:p>
          <a:p>
            <a:endParaRPr lang="en-US" b="1" dirty="0" smtClean="0"/>
          </a:p>
          <a:p>
            <a:r>
              <a:rPr lang="en-US" b="1" dirty="0" smtClean="0"/>
              <a:t>Webinar QR code</a:t>
            </a:r>
          </a:p>
          <a:p>
            <a:endParaRPr lang="en-US" b="1" dirty="0" smtClean="0"/>
          </a:p>
          <a:p>
            <a:r>
              <a:rPr lang="en-US" b="1" dirty="0" smtClean="0"/>
              <a:t>Presenter’s </a:t>
            </a:r>
            <a:r>
              <a:rPr lang="en-US" b="1" dirty="0"/>
              <a:t>headshot</a:t>
            </a:r>
          </a:p>
          <a:p>
            <a:r>
              <a:rPr lang="en-US" b="1" dirty="0"/>
              <a:t>Presenter’s </a:t>
            </a:r>
            <a:r>
              <a:rPr lang="en-US" b="1" dirty="0" smtClean="0"/>
              <a:t>title</a:t>
            </a:r>
          </a:p>
          <a:p>
            <a:endParaRPr lang="en-US" b="1" dirty="0"/>
          </a:p>
          <a:p>
            <a:r>
              <a:rPr lang="en-US" b="1" dirty="0"/>
              <a:t>Lecture Title</a:t>
            </a:r>
          </a:p>
          <a:p>
            <a:r>
              <a:rPr lang="en-US" b="1" dirty="0"/>
              <a:t>Lecture highlight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Pre-activity </a:t>
            </a:r>
            <a:r>
              <a:rPr lang="en-US" b="1" dirty="0" smtClean="0"/>
              <a:t>Form</a:t>
            </a:r>
            <a:br>
              <a:rPr lang="en-US" b="1" dirty="0" smtClean="0"/>
            </a:br>
            <a:r>
              <a:rPr lang="en-US" b="1" dirty="0" smtClean="0">
                <a:solidFill>
                  <a:srgbClr val="7030A0"/>
                </a:solidFill>
              </a:rPr>
              <a:t>Flyer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3403858"/>
            <a:ext cx="3744416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Expectation: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To Finalize Flyer within 3 days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6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46531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讲座幻灯</a:t>
            </a:r>
            <a:endParaRPr lang="en-US" dirty="0"/>
          </a:p>
        </p:txBody>
      </p:sp>
      <p:pic>
        <p:nvPicPr>
          <p:cNvPr id="1026" name="Picture 2" descr="C:\Users\wptjm\OneDrive\桌面\ANACP\CME\2-17-2024 siRNA meds\Flyer 2-17-2024 ANACP CME Lectur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802"/>
            <a:ext cx="5184576" cy="671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05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Post activity form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63356"/>
            <a:ext cx="8229600" cy="399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99792" y="6218705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hlinkClick r:id="rId3"/>
              </a:rPr>
              <a:t>https://www.grantinterface.com/Dashboard/Applicant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0914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Post </a:t>
            </a:r>
            <a:r>
              <a:rPr lang="en-US" b="1" dirty="0"/>
              <a:t>activity form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Required Documents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Attendance Tracking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Credit </a:t>
            </a:r>
            <a:r>
              <a:rPr lang="en-US" b="1" dirty="0">
                <a:solidFill>
                  <a:srgbClr val="7030A0"/>
                </a:solidFill>
              </a:rPr>
              <a:t>Claimed </a:t>
            </a:r>
            <a:r>
              <a:rPr lang="en-US" b="1" dirty="0" smtClean="0">
                <a:solidFill>
                  <a:srgbClr val="7030A0"/>
                </a:solidFill>
              </a:rPr>
              <a:t>Records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Summarized Evaluation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Post activity form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7030A0"/>
                </a:solidFill>
              </a:rPr>
              <a:t>Attendance </a:t>
            </a:r>
            <a:r>
              <a:rPr lang="en-US" b="1" dirty="0">
                <a:solidFill>
                  <a:srgbClr val="7030A0"/>
                </a:solidFill>
              </a:rPr>
              <a:t>Tracking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Zoom Webinar export “</a:t>
            </a:r>
            <a:r>
              <a:rPr lang="en-US" dirty="0" smtClean="0"/>
              <a:t>attendee Report” excel file </a:t>
            </a:r>
            <a:r>
              <a:rPr lang="en-US" dirty="0" smtClean="0">
                <a:solidFill>
                  <a:srgbClr val="7030A0"/>
                </a:solidFill>
              </a:rPr>
              <a:t>(provided)</a:t>
            </a:r>
          </a:p>
          <a:p>
            <a:r>
              <a:rPr lang="en-US" dirty="0" smtClean="0"/>
              <a:t>Delete </a:t>
            </a:r>
            <a:r>
              <a:rPr lang="en-US" dirty="0"/>
              <a:t>the names who were not at the </a:t>
            </a:r>
            <a:r>
              <a:rPr lang="en-US" dirty="0" smtClean="0"/>
              <a:t>meeting</a:t>
            </a:r>
          </a:p>
          <a:p>
            <a:r>
              <a:rPr lang="en-US" dirty="0" smtClean="0"/>
              <a:t>Delete </a:t>
            </a:r>
            <a:r>
              <a:rPr lang="en-US" dirty="0" smtClean="0"/>
              <a:t>irrelevant data </a:t>
            </a:r>
            <a:endParaRPr lang="en-US" dirty="0" smtClean="0"/>
          </a:p>
          <a:p>
            <a:pPr lvl="0"/>
            <a:r>
              <a:rPr lang="en-US" dirty="0" smtClean="0"/>
              <a:t>Sort </a:t>
            </a:r>
            <a:r>
              <a:rPr lang="en-US" dirty="0"/>
              <a:t>names (</a:t>
            </a:r>
            <a:r>
              <a:rPr lang="en-US" dirty="0" smtClean="0"/>
              <a:t>First, </a:t>
            </a:r>
            <a:r>
              <a:rPr lang="en-US" dirty="0"/>
              <a:t>Last) from </a:t>
            </a:r>
            <a:r>
              <a:rPr lang="en-US" dirty="0" smtClean="0"/>
              <a:t>A-Z</a:t>
            </a:r>
          </a:p>
          <a:p>
            <a:pPr lvl="0"/>
            <a:r>
              <a:rPr lang="en-US" dirty="0" smtClean="0"/>
              <a:t>Delete duplicated names</a:t>
            </a:r>
          </a:p>
          <a:p>
            <a:pPr lvl="0"/>
            <a:r>
              <a:rPr lang="en-US" dirty="0" smtClean="0">
                <a:solidFill>
                  <a:srgbClr val="7030A0"/>
                </a:solidFill>
              </a:rPr>
              <a:t>Save file as “MM-DD-YY Attendee Report”</a:t>
            </a:r>
          </a:p>
        </p:txBody>
      </p:sp>
    </p:spTree>
    <p:extLst>
      <p:ext uri="{BB962C8B-B14F-4D97-AF65-F5344CB8AC3E}">
        <p14:creationId xmlns:p14="http://schemas.microsoft.com/office/powerpoint/2010/main" val="79226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Post </a:t>
            </a:r>
            <a:r>
              <a:rPr lang="en-US" b="1" dirty="0"/>
              <a:t>activity form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>
                <a:solidFill>
                  <a:srgbClr val="7030A0"/>
                </a:solidFill>
              </a:rPr>
              <a:t>Credit Claimed Records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spcBef>
                <a:spcPts val="250"/>
              </a:spcBef>
            </a:pPr>
            <a:r>
              <a:rPr lang="en-US" dirty="0" smtClean="0"/>
              <a:t>CME </a:t>
            </a:r>
            <a:r>
              <a:rPr lang="en-US" dirty="0"/>
              <a:t>credit claim </a:t>
            </a:r>
            <a:r>
              <a:rPr lang="en-US" dirty="0" smtClean="0"/>
              <a:t>Excel </a:t>
            </a:r>
            <a:r>
              <a:rPr lang="en-US" dirty="0" smtClean="0">
                <a:solidFill>
                  <a:srgbClr val="7030A0"/>
                </a:solidFill>
              </a:rPr>
              <a:t>(Provided)</a:t>
            </a:r>
          </a:p>
          <a:p>
            <a:pPr marL="0" indent="0">
              <a:spcBef>
                <a:spcPts val="250"/>
              </a:spcBef>
              <a:buNone/>
            </a:pPr>
            <a:endParaRPr lang="en-US" dirty="0" smtClean="0"/>
          </a:p>
          <a:p>
            <a:pPr>
              <a:spcBef>
                <a:spcPts val="250"/>
              </a:spcBef>
            </a:pPr>
            <a:r>
              <a:rPr lang="en-US" dirty="0"/>
              <a:t>Transpose data on </a:t>
            </a:r>
            <a:r>
              <a:rPr lang="en-US" dirty="0" smtClean="0"/>
              <a:t>Excel</a:t>
            </a:r>
            <a:endParaRPr lang="en-US" dirty="0"/>
          </a:p>
          <a:p>
            <a:pPr>
              <a:spcBef>
                <a:spcPts val="250"/>
              </a:spcBef>
            </a:pPr>
            <a:endParaRPr lang="en-US" dirty="0" smtClean="0"/>
          </a:p>
          <a:p>
            <a:pPr>
              <a:spcBef>
                <a:spcPts val="250"/>
              </a:spcBef>
            </a:pPr>
            <a:r>
              <a:rPr lang="en-US" dirty="0" smtClean="0"/>
              <a:t>Generate </a:t>
            </a:r>
            <a:r>
              <a:rPr lang="en-US" dirty="0">
                <a:solidFill>
                  <a:srgbClr val="7030A0"/>
                </a:solidFill>
              </a:rPr>
              <a:t>two </a:t>
            </a:r>
            <a:r>
              <a:rPr lang="en-US" dirty="0" smtClean="0">
                <a:solidFill>
                  <a:srgbClr val="7030A0"/>
                </a:solidFill>
              </a:rPr>
              <a:t>copies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712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Post </a:t>
            </a:r>
            <a:r>
              <a:rPr lang="en-US" b="1" dirty="0"/>
              <a:t>activity form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>
                <a:solidFill>
                  <a:srgbClr val="7030A0"/>
                </a:solidFill>
              </a:rPr>
              <a:t>Credit Claimed Records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Copy #1:</a:t>
            </a:r>
          </a:p>
          <a:p>
            <a:r>
              <a:rPr lang="en-US" dirty="0" smtClean="0"/>
              <a:t> Sort </a:t>
            </a:r>
            <a:r>
              <a:rPr lang="en-US" dirty="0"/>
              <a:t>the names from A-Z to match with the </a:t>
            </a:r>
            <a:r>
              <a:rPr lang="en-US" dirty="0" smtClean="0"/>
              <a:t>attendee report</a:t>
            </a:r>
          </a:p>
          <a:p>
            <a:endParaRPr lang="en-US" dirty="0" smtClean="0"/>
          </a:p>
          <a:p>
            <a:r>
              <a:rPr lang="en-US" dirty="0" smtClean="0"/>
              <a:t>Separate the attendance who </a:t>
            </a:r>
            <a:r>
              <a:rPr lang="en-US" dirty="0"/>
              <a:t>did not claim CME </a:t>
            </a:r>
            <a:endParaRPr lang="en-US" dirty="0" smtClean="0"/>
          </a:p>
          <a:p>
            <a:r>
              <a:rPr lang="en-US" dirty="0" smtClean="0"/>
              <a:t>Put them at the lower portion of the name list (Labeled </a:t>
            </a:r>
            <a:r>
              <a:rPr lang="en-US" dirty="0"/>
              <a:t>as “present” on the final submission)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28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Post </a:t>
            </a:r>
            <a:r>
              <a:rPr lang="en-US" b="1" dirty="0"/>
              <a:t>activity form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>
                <a:solidFill>
                  <a:srgbClr val="7030A0"/>
                </a:solidFill>
              </a:rPr>
              <a:t>Summarized Evaluation</a:t>
            </a:r>
            <a:r>
              <a:rPr lang="en-US" dirty="0">
                <a:solidFill>
                  <a:srgbClr val="7030A0"/>
                </a:solidFill>
              </a:rPr>
              <a:t/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5"/>
            <a:ext cx="8352928" cy="26642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Copy #2 </a:t>
            </a:r>
          </a:p>
          <a:p>
            <a:r>
              <a:rPr lang="en-US" dirty="0" smtClean="0"/>
              <a:t>Record </a:t>
            </a:r>
            <a:r>
              <a:rPr lang="en-US" dirty="0"/>
              <a:t>the “quiz response”. </a:t>
            </a:r>
            <a:endParaRPr lang="en-US" dirty="0" smtClean="0"/>
          </a:p>
          <a:p>
            <a:r>
              <a:rPr lang="en-US" dirty="0" smtClean="0"/>
              <a:t>Clean </a:t>
            </a:r>
            <a:r>
              <a:rPr lang="en-US" dirty="0"/>
              <a:t>up </a:t>
            </a:r>
            <a:r>
              <a:rPr lang="en-US" dirty="0" smtClean="0"/>
              <a:t>irrelevant data</a:t>
            </a:r>
            <a:endParaRPr lang="en-US" dirty="0" smtClean="0"/>
          </a:p>
          <a:p>
            <a:r>
              <a:rPr lang="en-US" dirty="0" smtClean="0"/>
              <a:t>Save </a:t>
            </a:r>
            <a:r>
              <a:rPr lang="en-US" dirty="0"/>
              <a:t>as a PDF file </a:t>
            </a:r>
            <a:r>
              <a:rPr lang="en-US" dirty="0" smtClean="0"/>
              <a:t>as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7030A0"/>
                </a:solidFill>
              </a:rPr>
              <a:t>[mm-</a:t>
            </a:r>
            <a:r>
              <a:rPr lang="en-US" dirty="0" err="1" smtClean="0">
                <a:solidFill>
                  <a:srgbClr val="7030A0"/>
                </a:solidFill>
              </a:rPr>
              <a:t>dd</a:t>
            </a:r>
            <a:r>
              <a:rPr lang="en-US" dirty="0" smtClean="0">
                <a:solidFill>
                  <a:srgbClr val="7030A0"/>
                </a:solidFill>
              </a:rPr>
              <a:t>-</a:t>
            </a:r>
            <a:r>
              <a:rPr lang="en-US" dirty="0" err="1" smtClean="0">
                <a:solidFill>
                  <a:srgbClr val="7030A0"/>
                </a:solidFill>
              </a:rPr>
              <a:t>yy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post activity evaluation. [pdf] </a:t>
            </a:r>
          </a:p>
        </p:txBody>
      </p:sp>
    </p:spTree>
    <p:extLst>
      <p:ext uri="{BB962C8B-B14F-4D97-AF65-F5344CB8AC3E}">
        <p14:creationId xmlns:p14="http://schemas.microsoft.com/office/powerpoint/2010/main" val="103712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Post </a:t>
            </a:r>
            <a:r>
              <a:rPr lang="en-US" b="1" dirty="0"/>
              <a:t>activity form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>
                <a:solidFill>
                  <a:srgbClr val="7030A0"/>
                </a:solidFill>
              </a:rPr>
              <a:t/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to </a:t>
            </a:r>
            <a:r>
              <a:rPr lang="en-US" dirty="0">
                <a:solidFill>
                  <a:srgbClr val="7030A0"/>
                </a:solidFill>
              </a:rPr>
              <a:t>Transpose </a:t>
            </a:r>
            <a:r>
              <a:rPr lang="en-US" dirty="0" smtClean="0">
                <a:solidFill>
                  <a:srgbClr val="7030A0"/>
                </a:solidFill>
              </a:rPr>
              <a:t>data </a:t>
            </a:r>
            <a:r>
              <a:rPr lang="en-US" dirty="0"/>
              <a:t>on </a:t>
            </a:r>
            <a:r>
              <a:rPr lang="en-US" dirty="0" smtClean="0"/>
              <a:t>Excel?</a:t>
            </a:r>
            <a:endParaRPr lang="en-US" dirty="0"/>
          </a:p>
          <a:p>
            <a:pPr lvl="0"/>
            <a:r>
              <a:rPr lang="en-US" dirty="0" smtClean="0"/>
              <a:t>“Copy” </a:t>
            </a:r>
            <a:r>
              <a:rPr lang="en-US" dirty="0"/>
              <a:t>the cell </a:t>
            </a:r>
            <a:r>
              <a:rPr lang="en-US" dirty="0" smtClean="0"/>
              <a:t>range of your desired.</a:t>
            </a:r>
            <a:endParaRPr lang="en-US" dirty="0"/>
          </a:p>
          <a:p>
            <a:pPr lvl="0"/>
            <a:r>
              <a:rPr lang="en-US" dirty="0"/>
              <a:t>Select the empty cells where you want to paste the transposed data.</a:t>
            </a:r>
          </a:p>
          <a:p>
            <a:pPr lvl="0"/>
            <a:r>
              <a:rPr lang="en-US" dirty="0"/>
              <a:t>On the Home tab, click the Paste icon, and select Paste Transpose.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Raw data of each Webinar will be sent to your via email</a:t>
            </a:r>
          </a:p>
          <a:p>
            <a:r>
              <a:rPr lang="en-US" dirty="0" smtClean="0"/>
              <a:t>Organized data can be sent back to</a:t>
            </a:r>
          </a:p>
          <a:p>
            <a:pPr marL="0" indent="0">
              <a:buNone/>
            </a:pPr>
            <a:r>
              <a:rPr lang="en-US" dirty="0" smtClean="0"/>
              <a:t>           </a:t>
            </a:r>
            <a:r>
              <a:rPr lang="en-US" b="1" dirty="0" smtClean="0">
                <a:solidFill>
                  <a:srgbClr val="7030A0"/>
                </a:solidFill>
              </a:rPr>
              <a:t>cme.anacp@gmail.com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4869160"/>
            <a:ext cx="676875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Expectation: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To Finalize Data within </a:t>
            </a:r>
            <a:r>
              <a:rPr lang="en-US" sz="3600" b="1" dirty="0">
                <a:solidFill>
                  <a:srgbClr val="7030A0"/>
                </a:solidFill>
              </a:rPr>
              <a:t>7</a:t>
            </a:r>
            <a:r>
              <a:rPr lang="en-US" sz="3600" b="1" dirty="0" smtClean="0">
                <a:solidFill>
                  <a:srgbClr val="7030A0"/>
                </a:solidFill>
              </a:rPr>
              <a:t> days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53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1844824"/>
            <a:ext cx="8958130" cy="444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265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ANACP</a:t>
            </a:r>
            <a:br>
              <a:rPr lang="en-US" b="1" dirty="0" smtClean="0"/>
            </a:br>
            <a:r>
              <a:rPr lang="en-US" sz="4000" b="1" dirty="0" smtClean="0"/>
              <a:t>President Volunteer Service Award (PVSA)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6309320"/>
            <a:ext cx="4176464" cy="341164"/>
          </a:xfrm>
          <a:ln>
            <a:solidFill>
              <a:srgbClr val="7030A0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US" dirty="0"/>
              <a:t>https://www.anacp.org/pvsa/</a:t>
            </a:r>
          </a:p>
        </p:txBody>
      </p:sp>
    </p:spTree>
    <p:extLst>
      <p:ext uri="{BB962C8B-B14F-4D97-AF65-F5344CB8AC3E}">
        <p14:creationId xmlns:p14="http://schemas.microsoft.com/office/powerpoint/2010/main" val="20044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4200103" cy="309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9695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832" y="260648"/>
            <a:ext cx="259434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3072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85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99592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北美华医联盟</a:t>
            </a:r>
            <a:r>
              <a:rPr lang="en-US" altLang="zh-CN" sz="3200" b="1" dirty="0" smtClean="0"/>
              <a:t>2023</a:t>
            </a:r>
            <a:r>
              <a:rPr lang="zh-CN" altLang="en-US" sz="3200" b="1" dirty="0" smtClean="0"/>
              <a:t>年年会 （</a:t>
            </a:r>
            <a:r>
              <a:rPr lang="zh-CN" altLang="en-US" sz="3200" b="1" dirty="0"/>
              <a:t>西雅图</a:t>
            </a:r>
            <a:r>
              <a:rPr lang="zh-CN" altLang="en-US" sz="3200" b="1" dirty="0" smtClean="0"/>
              <a:t>）</a:t>
            </a: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02846"/>
            <a:ext cx="8797711" cy="444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3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477" y="2795444"/>
            <a:ext cx="2808312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&lt;</a:t>
            </a:r>
            <a:r>
              <a:rPr lang="zh-CN" alt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相聚金秋</a:t>
            </a:r>
            <a:r>
              <a:rPr lang="en-US" altLang="zh-CN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&gt;</a:t>
            </a:r>
          </a:p>
          <a:p>
            <a:pPr algn="ctr"/>
            <a:endParaRPr lang="en-US" altLang="zh-CN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zh-CN" altLang="en-US" sz="3200" dirty="0">
                <a:latin typeface="Arial Black" panose="020B0A04020102020204" pitchFamily="34" charset="0"/>
              </a:rPr>
              <a:t>芝</a:t>
            </a:r>
            <a:r>
              <a:rPr lang="zh-CN" altLang="en-US" sz="3200" dirty="0" smtClean="0">
                <a:latin typeface="Arial Black" panose="020B0A04020102020204" pitchFamily="34" charset="0"/>
              </a:rPr>
              <a:t>加哥</a:t>
            </a:r>
            <a:endParaRPr lang="en-US" sz="3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wptjm\OneDrive\桌面\ANACP\芝加哥年会海报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648"/>
            <a:ext cx="4506714" cy="637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21" y="260648"/>
            <a:ext cx="20669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08" y="4869160"/>
            <a:ext cx="29908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45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ptjm\Desktop\ANACP\CME annance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40"/>
            <a:ext cx="5184576" cy="670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422467"/>
            <a:ext cx="5184576" cy="37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6" y="2204864"/>
            <a:ext cx="3240360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Continuing Medical Education (CME)</a:t>
            </a:r>
          </a:p>
          <a:p>
            <a:endParaRPr lang="en-US" sz="2400" b="1" dirty="0"/>
          </a:p>
          <a:p>
            <a:r>
              <a:rPr lang="en-US" sz="2400" b="1" dirty="0"/>
              <a:t>Maintenance of certification (MOC)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0289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wptjm\Downloads\mmexport16711676003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3" t="89226" r="15017" b="1508"/>
          <a:stretch/>
        </p:blipFill>
        <p:spPr bwMode="auto">
          <a:xfrm>
            <a:off x="3174" y="248420"/>
            <a:ext cx="2072283" cy="166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27784" y="692696"/>
            <a:ext cx="3960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ANACP</a:t>
            </a:r>
          </a:p>
          <a:p>
            <a:pPr algn="ctr"/>
            <a:r>
              <a:rPr lang="en-US" sz="2800" b="1" dirty="0" smtClean="0"/>
              <a:t>2024 Lecture Series</a:t>
            </a:r>
            <a:endParaRPr lang="en-US" sz="28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3" y="2204864"/>
            <a:ext cx="8572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78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Pre-activity Form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229600" cy="426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15816" y="5949280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hlinkClick r:id="rId3"/>
              </a:rPr>
              <a:t>https://www.grantinterface.com/Dashboard/Applicant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73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Pre-activity Form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7334"/>
            <a:ext cx="8229600" cy="401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35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Pre-activity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Required Documents</a:t>
            </a:r>
          </a:p>
          <a:p>
            <a:r>
              <a:rPr lang="en-US" dirty="0" smtClean="0"/>
              <a:t>Presentation</a:t>
            </a:r>
          </a:p>
          <a:p>
            <a:r>
              <a:rPr lang="en-US" dirty="0" smtClean="0"/>
              <a:t>Disclosure Statement</a:t>
            </a:r>
          </a:p>
          <a:p>
            <a:r>
              <a:rPr lang="en-US" dirty="0"/>
              <a:t>Accreditation </a:t>
            </a:r>
            <a:r>
              <a:rPr lang="en-US" dirty="0" smtClean="0"/>
              <a:t>statement</a:t>
            </a:r>
          </a:p>
          <a:p>
            <a:r>
              <a:rPr lang="en-US" dirty="0" smtClean="0"/>
              <a:t>Evaluation Form</a:t>
            </a:r>
          </a:p>
          <a:p>
            <a:r>
              <a:rPr lang="en-US" dirty="0"/>
              <a:t>WSMA CME Individuals in Control.xlsx</a:t>
            </a:r>
            <a:endParaRPr lang="en-US" dirty="0" smtClean="0"/>
          </a:p>
          <a:p>
            <a:r>
              <a:rPr lang="en-US" b="1" u="sng" dirty="0" smtClean="0">
                <a:solidFill>
                  <a:srgbClr val="7030A0"/>
                </a:solidFill>
              </a:rPr>
              <a:t>Flyer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7504" y="4941168"/>
            <a:ext cx="3312368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1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46531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讲座幻灯</a:t>
            </a:r>
            <a:endParaRPr lang="en-US" dirty="0"/>
          </a:p>
        </p:txBody>
      </p:sp>
      <p:pic>
        <p:nvPicPr>
          <p:cNvPr id="1026" name="Picture 2" descr="C:\Users\wptjm\OneDrive\桌面\ANACP\CME\2-17-2024 siRNA meds\Flyer 2-17-2024 ANACP CME Lectur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02"/>
            <a:ext cx="5184576" cy="671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8144" y="2420888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4"/>
              </a:rPr>
              <a:t>https://</a:t>
            </a:r>
            <a:r>
              <a:rPr lang="en-US" b="1" dirty="0" smtClean="0">
                <a:hlinkClick r:id="rId4"/>
              </a:rPr>
              <a:t>www.canva.com/design/DAFy8toDjiU/AQVWxX13aSzBIWUIRAIYtA/edit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5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Pre-activity </a:t>
            </a:r>
            <a:r>
              <a:rPr lang="en-US" b="1" dirty="0" smtClean="0"/>
              <a:t>Form</a:t>
            </a:r>
            <a:br>
              <a:rPr lang="en-US" b="1" dirty="0" smtClean="0"/>
            </a:br>
            <a:r>
              <a:rPr lang="en-US" b="1" dirty="0" smtClean="0">
                <a:solidFill>
                  <a:srgbClr val="7030A0"/>
                </a:solidFill>
              </a:rPr>
              <a:t>Flyer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2531"/>
            <a:ext cx="8229600" cy="412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83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333</Words>
  <Application>Microsoft Office PowerPoint</Application>
  <PresentationFormat>On-screen Show (4:3)</PresentationFormat>
  <Paragraphs>94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主题</vt:lpstr>
      <vt:lpstr>ANACP Youth Volunteer training  </vt:lpstr>
      <vt:lpstr>ANACP President Volunteer Service Award (PVSA)</vt:lpstr>
      <vt:lpstr>PowerPoint Presentation</vt:lpstr>
      <vt:lpstr>PowerPoint Presentation</vt:lpstr>
      <vt:lpstr>Pre-activity Form</vt:lpstr>
      <vt:lpstr>Pre-activity Form</vt:lpstr>
      <vt:lpstr>Pre-activity Form</vt:lpstr>
      <vt:lpstr>PowerPoint Presentation</vt:lpstr>
      <vt:lpstr>Pre-activity Form Flyer</vt:lpstr>
      <vt:lpstr>Pre-activity Form Flyer</vt:lpstr>
      <vt:lpstr>PowerPoint Presentation</vt:lpstr>
      <vt:lpstr>Post activity form</vt:lpstr>
      <vt:lpstr> Post activity form </vt:lpstr>
      <vt:lpstr>Post activity form Attendance Tracking </vt:lpstr>
      <vt:lpstr> Post activity form Credit Claimed Records  </vt:lpstr>
      <vt:lpstr> Post activity form Credit Claimed Records  </vt:lpstr>
      <vt:lpstr>  Post activity form Summarized Evaluation  </vt:lpstr>
      <vt:lpstr>  Post activity form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Chris Leo</dc:creator>
  <cp:lastModifiedBy>T Wang</cp:lastModifiedBy>
  <cp:revision>121</cp:revision>
  <dcterms:created xsi:type="dcterms:W3CDTF">2020-04-18T23:00:08Z</dcterms:created>
  <dcterms:modified xsi:type="dcterms:W3CDTF">2024-03-04T02:50:34Z</dcterms:modified>
</cp:coreProperties>
</file>